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61" r:id="rId2"/>
    <p:sldId id="268" r:id="rId3"/>
    <p:sldId id="269" r:id="rId4"/>
    <p:sldId id="264" r:id="rId5"/>
    <p:sldId id="265" r:id="rId6"/>
    <p:sldId id="256" r:id="rId7"/>
    <p:sldId id="266" r:id="rId8"/>
    <p:sldId id="270" r:id="rId9"/>
    <p:sldId id="267" r:id="rId10"/>
    <p:sldId id="271" r:id="rId11"/>
    <p:sldId id="272" r:id="rId12"/>
    <p:sldId id="273" r:id="rId13"/>
    <p:sldId id="275" r:id="rId14"/>
    <p:sldId id="262" r:id="rId15"/>
    <p:sldId id="263" r:id="rId16"/>
    <p:sldId id="277" r:id="rId17"/>
    <p:sldId id="280" r:id="rId18"/>
    <p:sldId id="281" r:id="rId19"/>
    <p:sldId id="282" r:id="rId20"/>
    <p:sldId id="283" r:id="rId21"/>
    <p:sldId id="276" r:id="rId22"/>
    <p:sldId id="274" r:id="rId23"/>
    <p:sldId id="278" r:id="rId24"/>
    <p:sldId id="279" r:id="rId25"/>
    <p:sldId id="260" r:id="rId26"/>
    <p:sldId id="257" r:id="rId2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1F2667-F770-45A7-83B6-EE1C3D178595}" v="184" dt="2024-01-16T17:21:51.1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91" autoAdjust="0"/>
    <p:restoredTop sz="92010" autoAdjust="0"/>
  </p:normalViewPr>
  <p:slideViewPr>
    <p:cSldViewPr snapToGrid="0" snapToObjects="1">
      <p:cViewPr varScale="1">
        <p:scale>
          <a:sx n="106" d="100"/>
          <a:sy n="106" d="100"/>
        </p:scale>
        <p:origin x="15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0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32762972-ABB8-4264-B248-703AE306B7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038A454-164E-B77C-D617-FFF2A5A6A0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DFBAC4-1233-4BAE-9523-018B6F5F9417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4628BC9-6A25-8B8A-DFB0-AC1F83285E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D5A6345-D838-8719-89D3-173A27AC68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8F964-7478-477C-8275-DFD07746869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92100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C811A-75CB-4EBE-99BF-1E6AFEB51250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8C52B3-13E8-4ACD-ABB6-71FB913A1C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7971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two slides are used to be duplicated, don’t edit them.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52B3-13E8-4ACD-ABB6-71FB913A1C3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111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5638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Daniele Sinigaglia, Vicente Castro </a:t>
            </a:r>
            <a:b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Manuel Roveri |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Dipartimento di Elettronica, Informazione e Bioingegneria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0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0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22 </a:t>
            </a:r>
            <a:r>
              <a:rPr lang="it-IT" b="1" dirty="0" err="1">
                <a:solidFill>
                  <a:schemeClr val="bg1"/>
                </a:solidFill>
              </a:rPr>
              <a:t>January</a:t>
            </a:r>
            <a:r>
              <a:rPr lang="it-IT" b="1" baseline="0" dirty="0">
                <a:solidFill>
                  <a:schemeClr val="bg1"/>
                </a:solidFill>
              </a:rPr>
              <a:t> 2024</a:t>
            </a:r>
            <a:endParaRPr lang="it-IT" b="1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Students: Daniele Sinigaglia &amp; Vicente Castro</a:t>
            </a:r>
          </a:p>
          <a:p>
            <a:pPr algn="ctr"/>
            <a:r>
              <a:rPr lang="en-US" dirty="0"/>
              <a:t>Group Name: </a:t>
            </a:r>
            <a:r>
              <a:rPr lang="en-US" dirty="0" err="1"/>
              <a:t>BlowYourHat</a:t>
            </a:r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3200" dirty="0"/>
              <a:t>HAEAI project: </a:t>
            </a:r>
            <a:r>
              <a:rPr lang="it-IT" sz="3200" dirty="0" err="1"/>
              <a:t>Fruit</a:t>
            </a:r>
            <a:r>
              <a:rPr lang="it-IT" sz="3200" dirty="0"/>
              <a:t> Scale </a:t>
            </a:r>
            <a:r>
              <a:rPr lang="it-IT" sz="3200" dirty="0" err="1"/>
              <a:t>Recognition</a:t>
            </a:r>
            <a:endParaRPr lang="it-IT" sz="3200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Orientation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Putting customer needs at the heart of the business you increase profit.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removed repetitive tasks leave space for imagination and inspiration.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Workers have an increased commitment to the public.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it-IT" dirty="0"/>
          </a:p>
        </p:txBody>
      </p:sp>
      <p:pic>
        <p:nvPicPr>
          <p:cNvPr id="5" name="Immagine 4" descr="Immagine che contiene Cibo naturale, frutto, prodotto, Gruppo di alimenti&#10;&#10;Descrizione generata automaticamente">
            <a:extLst>
              <a:ext uri="{FF2B5EF4-FFF2-40B4-BE49-F238E27FC236}">
                <a16:creationId xmlns:a16="http://schemas.microsoft.com/office/drawing/2014/main" id="{663FA7CE-00D9-28BB-A4A6-D44CBB713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651" y="3747893"/>
            <a:ext cx="2996697" cy="19941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6225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Sustainability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Efficient use of energy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Sustainable packaging are now fully sustainable without sticky labels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Reducing food waste with more fruit and vegetables sales</a:t>
            </a:r>
          </a:p>
        </p:txBody>
      </p:sp>
    </p:spTree>
    <p:extLst>
      <p:ext uri="{BB962C8B-B14F-4D97-AF65-F5344CB8AC3E}">
        <p14:creationId xmlns:p14="http://schemas.microsoft.com/office/powerpoint/2010/main" val="505728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Innovation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Old scales cause different issues to customers and cashiers.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Added value and customer loyalty</a:t>
            </a:r>
          </a:p>
        </p:txBody>
      </p:sp>
    </p:spTree>
    <p:extLst>
      <p:ext uri="{BB962C8B-B14F-4D97-AF65-F5344CB8AC3E}">
        <p14:creationId xmlns:p14="http://schemas.microsoft.com/office/powerpoint/2010/main" val="1586873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 with the already present architecture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Complete substitution of the present scales with our new Fruit Scale Recognition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76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Technical Review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71484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Ethical Review</a:t>
            </a:r>
            <a:endParaRPr lang="it-IT" dirty="0"/>
          </a:p>
        </p:txBody>
      </p:sp>
      <p:sp>
        <p:nvSpPr>
          <p:cNvPr id="4" name="Sottotitolo 2">
            <a:extLst>
              <a:ext uri="{FF2B5EF4-FFF2-40B4-BE49-F238E27FC236}">
                <a16:creationId xmlns:a16="http://schemas.microsoft.com/office/drawing/2014/main" id="{6B6D0284-1A90-846C-5515-F01F49191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/>
          <a:p>
            <a:r>
              <a:rPr lang="en-US" dirty="0"/>
              <a:t>Privacy, inclusivity and user well-being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9591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Aspects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Engineering design has been regarded as a form of materializing morality</a:t>
            </a:r>
            <a:r>
              <a:rPr lang="it-IT" dirty="0"/>
              <a:t>.</a:t>
            </a:r>
          </a:p>
          <a:p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Privacy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Inclusivity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Job </a:t>
            </a:r>
            <a:r>
              <a:rPr lang="it-IT" dirty="0" err="1"/>
              <a:t>displacement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Good care and user </a:t>
            </a:r>
            <a:r>
              <a:rPr lang="it-IT" dirty="0" err="1"/>
              <a:t>well-being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224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decides?</a:t>
            </a:r>
          </a:p>
          <a:p>
            <a:r>
              <a:rPr lang="en-US" dirty="0"/>
              <a:t>Who takes the responsibilities?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28400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Inclusivity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0795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Job </a:t>
            </a:r>
            <a:r>
              <a:rPr lang="it-IT" dirty="0" err="1"/>
              <a:t>displacement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428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scale empowered with AI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4580626" cy="45259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scale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An LCD display with touch screen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Arduino® Nano BLE sense rev.2 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Nordic</a:t>
            </a:r>
            <a:r>
              <a:rPr lang="it-IT" dirty="0"/>
              <a:t>® </a:t>
            </a:r>
            <a:r>
              <a:rPr lang="it-IT" dirty="0" err="1"/>
              <a:t>Semiconductor</a:t>
            </a:r>
            <a:r>
              <a:rPr lang="it-IT" dirty="0"/>
              <a:t> nRF52840 </a:t>
            </a:r>
            <a:r>
              <a:rPr lang="it-IT" dirty="0" err="1"/>
              <a:t>microcontroller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OV7675 camera </a:t>
            </a:r>
            <a:r>
              <a:rPr lang="it-IT" dirty="0" err="1"/>
              <a:t>module</a:t>
            </a:r>
            <a:r>
              <a:rPr lang="it-IT" dirty="0"/>
              <a:t> 0.3MP</a:t>
            </a:r>
          </a:p>
        </p:txBody>
      </p:sp>
      <p:pic>
        <p:nvPicPr>
          <p:cNvPr id="11" name="Immagine 10" descr="Immagine che contiene elettronica, Componente elettrico, Componente di circuito, Componente di circuito passivo">
            <a:extLst>
              <a:ext uri="{FF2B5EF4-FFF2-40B4-BE49-F238E27FC236}">
                <a16:creationId xmlns:a16="http://schemas.microsoft.com/office/drawing/2014/main" id="{7CBF1130-FD9F-B702-7478-E7C493FE05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0" t="25314" r="4889" b="25639"/>
          <a:stretch/>
        </p:blipFill>
        <p:spPr>
          <a:xfrm>
            <a:off x="5192714" y="3570973"/>
            <a:ext cx="3676850" cy="150154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9" name="Immagine 8" descr="Immagine che contiene linea, design">
            <a:extLst>
              <a:ext uri="{FF2B5EF4-FFF2-40B4-BE49-F238E27FC236}">
                <a16:creationId xmlns:a16="http://schemas.microsoft.com/office/drawing/2014/main" id="{CED96655-58C1-9326-76A4-E905E850A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5692" y="1785487"/>
            <a:ext cx="1600200" cy="16002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8192221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care and user well-being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7194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Future Developments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29390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developments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4475649" cy="45259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Fully integration with smart</a:t>
            </a:r>
            <a:br>
              <a:rPr lang="en-US" dirty="0"/>
            </a:br>
            <a:r>
              <a:rPr lang="en-US" dirty="0"/>
              <a:t>bar-code readers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Add more fruit and vegetable categories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LCD display that shows results in a smart 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Federated learning to enhance the predictions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Immagine 4" descr="Immagine che contiene testo, cielo, nuvola, aria aperta&#10;&#10;Descrizione generata automaticamente">
            <a:extLst>
              <a:ext uri="{FF2B5EF4-FFF2-40B4-BE49-F238E27FC236}">
                <a16:creationId xmlns:a16="http://schemas.microsoft.com/office/drawing/2014/main" id="{2E6FF332-508E-38C3-900E-FE377A112A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22"/>
          <a:stretch/>
        </p:blipFill>
        <p:spPr>
          <a:xfrm>
            <a:off x="4932849" y="1866278"/>
            <a:ext cx="3753951" cy="364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129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1. [https://asq.org/</a:t>
            </a:r>
            <a:r>
              <a:rPr lang="it-IT" dirty="0" err="1"/>
              <a:t>quality-resources</a:t>
            </a:r>
            <a:r>
              <a:rPr lang="it-IT" dirty="0"/>
              <a:t>/customer-</a:t>
            </a:r>
            <a:r>
              <a:rPr lang="it-IT" dirty="0" err="1"/>
              <a:t>satisfaction</a:t>
            </a:r>
            <a:r>
              <a:rPr lang="it-IT" dirty="0"/>
              <a:t>].</a:t>
            </a:r>
          </a:p>
          <a:p>
            <a:r>
              <a:rPr lang="it-IT" dirty="0"/>
              <a:t>2. Eurostat - </a:t>
            </a:r>
            <a:r>
              <a:rPr lang="it-IT" dirty="0" err="1"/>
              <a:t>Infographic</a:t>
            </a:r>
            <a:r>
              <a:rPr lang="it-IT" dirty="0"/>
              <a:t>: </a:t>
            </a:r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consumption</a:t>
            </a:r>
            <a:r>
              <a:rPr lang="it-IT" dirty="0"/>
              <a:t> of </a:t>
            </a:r>
            <a:r>
              <a:rPr lang="it-IT" dirty="0" err="1"/>
              <a:t>fruit</a:t>
            </a:r>
            <a:r>
              <a:rPr lang="it-IT" dirty="0"/>
              <a:t> and 	</a:t>
            </a:r>
            <a:r>
              <a:rPr lang="it-IT" dirty="0" err="1"/>
              <a:t>vegetables</a:t>
            </a:r>
            <a:r>
              <a:rPr lang="it-IT" dirty="0"/>
              <a:t> in the EU, 2019.</a:t>
            </a:r>
          </a:p>
          <a:p>
            <a:r>
              <a:rPr lang="it-IT" dirty="0"/>
              <a:t>3. Come l’intelligenza artificiale sta ridisegnando il lavoro - </a:t>
            </a:r>
            <a:r>
              <a:rPr lang="it-IT" dirty="0" err="1"/>
              <a:t>Hbr</a:t>
            </a:r>
            <a:r>
              <a:rPr lang="it-IT" dirty="0"/>
              <a:t> 	Italia.</a:t>
            </a:r>
          </a:p>
          <a:p>
            <a:r>
              <a:rPr lang="it-IT" dirty="0"/>
              <a:t>4. I vantaggi della sostenibilità per le aziende (asvis.it).</a:t>
            </a:r>
          </a:p>
          <a:p>
            <a:r>
              <a:rPr lang="it-IT" dirty="0"/>
              <a:t>5. Supermercati sostenibili: stop plastica ed emissioni e salvare il 	cibo (ilfattoalimentare.it).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17424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  <a:endParaRPr lang="it-IT" dirty="0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CF0463B2-1209-504A-E7AD-6078EB632CB9}"/>
              </a:ext>
            </a:extLst>
          </p:cNvPr>
          <p:cNvSpPr/>
          <p:nvPr/>
        </p:nvSpPr>
        <p:spPr>
          <a:xfrm>
            <a:off x="1336431" y="1606062"/>
            <a:ext cx="3962400" cy="1125415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THANK YOU</a:t>
            </a:r>
            <a:endParaRPr lang="it-IT" b="1" dirty="0"/>
          </a:p>
        </p:txBody>
      </p:sp>
      <p:sp>
        <p:nvSpPr>
          <p:cNvPr id="10" name="Bolla: nuvola 9">
            <a:extLst>
              <a:ext uri="{FF2B5EF4-FFF2-40B4-BE49-F238E27FC236}">
                <a16:creationId xmlns:a16="http://schemas.microsoft.com/office/drawing/2014/main" id="{032118CD-7C63-B700-E33E-AA08C7770FC9}"/>
              </a:ext>
            </a:extLst>
          </p:cNvPr>
          <p:cNvSpPr/>
          <p:nvPr/>
        </p:nvSpPr>
        <p:spPr>
          <a:xfrm>
            <a:off x="4074059" y="3621386"/>
            <a:ext cx="3367890" cy="1448555"/>
          </a:xfrm>
          <a:prstGeom prst="cloudCallout">
            <a:avLst>
              <a:gd name="adj1" fmla="val -22715"/>
              <a:gd name="adj2" fmla="val -91875"/>
            </a:avLst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QUESTIONS?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41917077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endParaRPr lang="it-IT" sz="2800" dirty="0"/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/>
          </a:bodyPr>
          <a:lstStyle/>
          <a:p>
            <a:pPr algn="ctr"/>
            <a:endParaRPr lang="it-IT" b="1" dirty="0">
              <a:solidFill>
                <a:schemeClr val="bg1"/>
              </a:solidFill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Fruit Recognition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94363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Customer Needs:</a:t>
            </a:r>
            <a:r>
              <a:rPr lang="en-US" i="1" dirty="0"/>
              <a:t> (e.g. Machine learning can be used to identify fruit based on its characteristics)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Target is </a:t>
            </a:r>
            <a:r>
              <a:rPr lang="en-US" b="1" dirty="0"/>
              <a:t>qualitative</a:t>
            </a:r>
            <a:r>
              <a:rPr lang="en-US" dirty="0"/>
              <a:t>: classification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Dataset questions: 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N</a:t>
            </a:r>
            <a:r>
              <a:rPr lang="it-IT" dirty="0"/>
              <a:t>° </a:t>
            </a:r>
            <a:r>
              <a:rPr lang="en-US" dirty="0"/>
              <a:t>of samples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N°</a:t>
            </a:r>
            <a:r>
              <a:rPr lang="en-US" dirty="0"/>
              <a:t> of variables/type of variables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Prospective: Formalize the experimental design: inclusion/exclusion of criteria that define the </a:t>
            </a:r>
            <a:r>
              <a:rPr lang="en-US" b="1" dirty="0"/>
              <a:t>acquisition </a:t>
            </a:r>
            <a:r>
              <a:rPr lang="en-US" dirty="0"/>
              <a:t>of dataset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Retrospective: Formalize the experimental design: inclusion/exclusion of criteria that define the </a:t>
            </a:r>
            <a:r>
              <a:rPr lang="en-US" b="1" dirty="0"/>
              <a:t>selection </a:t>
            </a:r>
            <a:r>
              <a:rPr lang="en-US" dirty="0"/>
              <a:t>of dataset</a:t>
            </a:r>
          </a:p>
          <a:p>
            <a:pPr lvl="1" indent="0">
              <a:buNone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0848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(Continue)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Project objectives </a:t>
            </a:r>
            <a:r>
              <a:rPr lang="en-US" i="1" dirty="0"/>
              <a:t>(e.g. supermarket’s efficiency)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Required learning dataset (specifically input/output dataset)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Warn the customer that the learned algorithm may not work on new data acquired under different condition.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88811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Market and values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- Target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Supermarket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 err="1"/>
              <a:t>Ipermarket</a:t>
            </a:r>
            <a:endParaRPr lang="it-IT" dirty="0"/>
          </a:p>
        </p:txBody>
      </p:sp>
      <p:pic>
        <p:nvPicPr>
          <p:cNvPr id="5" name="Immagine 4" descr="Immagine che contiene scena, Vendita al dettaglio, Minimarket, interno&#10;&#10;Descrizione generata automaticamente">
            <a:extLst>
              <a:ext uri="{FF2B5EF4-FFF2-40B4-BE49-F238E27FC236}">
                <a16:creationId xmlns:a16="http://schemas.microsoft.com/office/drawing/2014/main" id="{B73F11C3-E723-6844-005B-41805335C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8174" y="2539849"/>
            <a:ext cx="4508626" cy="300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59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E94BD4-6D5E-56BA-307F-AC24D984E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market perspective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2E23306-89A3-CFA9-B6D9-19197E26B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994694" cy="45259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Already available smart scales (e.g. </a:t>
            </a:r>
            <a:r>
              <a:rPr lang="en-US" dirty="0" err="1"/>
              <a:t>belgian</a:t>
            </a:r>
            <a:r>
              <a:rPr lang="en-US" dirty="0"/>
              <a:t> supermarket)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All-in-one product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Training and workshop: we offer training courses and workshops on various aspects of customer satisfaction</a:t>
            </a:r>
          </a:p>
        </p:txBody>
      </p:sp>
      <p:pic>
        <p:nvPicPr>
          <p:cNvPr id="5" name="Immagine 4" descr="Immagine che contiene Cibo naturale, prodotto, Alimenti biologici, Cibo locale">
            <a:extLst>
              <a:ext uri="{FF2B5EF4-FFF2-40B4-BE49-F238E27FC236}">
                <a16:creationId xmlns:a16="http://schemas.microsoft.com/office/drawing/2014/main" id="{21282C56-ACD2-36D4-6D7C-7E0C1E5693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21" t="20860" r="14506" b="16847"/>
          <a:stretch/>
        </p:blipFill>
        <p:spPr>
          <a:xfrm>
            <a:off x="5496635" y="2156604"/>
            <a:ext cx="3372929" cy="18978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7437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Business - Values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context: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Customer Orientation: The customer is at the center of every decision.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Sustainability: A commitment to sustainable business practices.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Innovation: The adoption of new technologies and processes to improve operational efficiency and customer experience.</a:t>
            </a:r>
            <a:endParaRPr lang="it-IT" dirty="0"/>
          </a:p>
        </p:txBody>
      </p:sp>
      <p:pic>
        <p:nvPicPr>
          <p:cNvPr id="5" name="Immagine 4" descr="Immagine che contiene testo, lavagna, calligrafia, menu&#10;&#10;Descrizione generata automaticamente">
            <a:extLst>
              <a:ext uri="{FF2B5EF4-FFF2-40B4-BE49-F238E27FC236}">
                <a16:creationId xmlns:a16="http://schemas.microsoft.com/office/drawing/2014/main" id="{4DEA0E60-A52B-BF91-E8F5-A69BBDA64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200" y="4305300"/>
            <a:ext cx="3133725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252390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562</TotalTime>
  <Words>563</Words>
  <Application>Microsoft Office PowerPoint</Application>
  <PresentationFormat>Presentazione su schermo (4:3)</PresentationFormat>
  <Paragraphs>87</Paragraphs>
  <Slides>26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26</vt:i4>
      </vt:variant>
    </vt:vector>
  </HeadingPairs>
  <TitlesOfParts>
    <vt:vector size="30" baseType="lpstr">
      <vt:lpstr>Arial</vt:lpstr>
      <vt:lpstr>Calibri</vt:lpstr>
      <vt:lpstr>Wingdings</vt:lpstr>
      <vt:lpstr>POLI</vt:lpstr>
      <vt:lpstr>Titolo presentazione sottotitolo</vt:lpstr>
      <vt:lpstr>A scale empowered with AI</vt:lpstr>
      <vt:lpstr>Smart Fruit Recognition</vt:lpstr>
      <vt:lpstr>Introduction</vt:lpstr>
      <vt:lpstr>Introduction (Continue)</vt:lpstr>
      <vt:lpstr>Business</vt:lpstr>
      <vt:lpstr>Business - Target</vt:lpstr>
      <vt:lpstr>A market perspective</vt:lpstr>
      <vt:lpstr>Business - Values</vt:lpstr>
      <vt:lpstr>Customer Orientation</vt:lpstr>
      <vt:lpstr>Sustainability</vt:lpstr>
      <vt:lpstr>Innovation</vt:lpstr>
      <vt:lpstr>Integration with the already present architecture</vt:lpstr>
      <vt:lpstr>Technical Review</vt:lpstr>
      <vt:lpstr>Ethical Review</vt:lpstr>
      <vt:lpstr>Aspects</vt:lpstr>
      <vt:lpstr>Privacy</vt:lpstr>
      <vt:lpstr>Inclusivity</vt:lpstr>
      <vt:lpstr>Job displacement </vt:lpstr>
      <vt:lpstr>Good care and user well-being</vt:lpstr>
      <vt:lpstr>Future Developments</vt:lpstr>
      <vt:lpstr>Future developments</vt:lpstr>
      <vt:lpstr>Sources</vt:lpstr>
      <vt:lpstr>Acknowledgements</vt:lpstr>
      <vt:lpstr>Presentazione standard di PowerPoint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Daniele Sinigaglia</cp:lastModifiedBy>
  <cp:revision>30</cp:revision>
  <dcterms:created xsi:type="dcterms:W3CDTF">2015-05-26T12:27:57Z</dcterms:created>
  <dcterms:modified xsi:type="dcterms:W3CDTF">2024-01-21T18:38:06Z</dcterms:modified>
</cp:coreProperties>
</file>